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4" r:id="rId2"/>
    <p:sldId id="274" r:id="rId3"/>
    <p:sldId id="276" r:id="rId4"/>
    <p:sldId id="275" r:id="rId5"/>
    <p:sldId id="278" r:id="rId6"/>
    <p:sldId id="279" r:id="rId7"/>
    <p:sldId id="285" r:id="rId8"/>
    <p:sldId id="286" r:id="rId9"/>
    <p:sldId id="293" r:id="rId10"/>
    <p:sldId id="296" r:id="rId11"/>
    <p:sldId id="297" r:id="rId12"/>
    <p:sldId id="298" r:id="rId13"/>
    <p:sldId id="299" r:id="rId14"/>
    <p:sldId id="283" r:id="rId15"/>
    <p:sldId id="290" r:id="rId16"/>
    <p:sldId id="313" r:id="rId17"/>
    <p:sldId id="305" r:id="rId18"/>
    <p:sldId id="303" r:id="rId19"/>
    <p:sldId id="301" r:id="rId20"/>
    <p:sldId id="306" r:id="rId21"/>
    <p:sldId id="307" r:id="rId22"/>
    <p:sldId id="302" r:id="rId23"/>
    <p:sldId id="309" r:id="rId24"/>
    <p:sldId id="312" r:id="rId25"/>
    <p:sldId id="300" r:id="rId26"/>
    <p:sldId id="308" r:id="rId27"/>
    <p:sldId id="311" r:id="rId28"/>
    <p:sldId id="310" r:id="rId29"/>
    <p:sldId id="294" r:id="rId30"/>
    <p:sldId id="289" r:id="rId31"/>
    <p:sldId id="292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6"/>
    <a:srgbClr val="00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71"/>
    <p:restoredTop sz="87326"/>
  </p:normalViewPr>
  <p:slideViewPr>
    <p:cSldViewPr snapToGrid="0" snapToObjects="1">
      <p:cViewPr varScale="1">
        <p:scale>
          <a:sx n="102" d="100"/>
          <a:sy n="102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DA08B-B3F4-A049-95F8-63DFB94920F3}" type="datetimeFigureOut">
              <a:rPr lang="en-US" smtClean="0"/>
              <a:t>8/22/19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BEFC-2A3B-B844-82C0-99F3B105C0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BEFC-2A3B-B844-82C0-99F3B105C0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2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BEFC-2A3B-B844-82C0-99F3B105C0D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251F-6140-B947-B8FD-79BEBB641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E46EB-D1D5-4442-ACA8-ADB482A50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C0CFD-815E-4043-8644-CF4BCE4A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23B8-2E77-8447-8C3E-CBF3151E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1F9B-53C6-3A46-B65E-02A4658A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3A9-35B2-7043-8420-A86E0837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8D59B-972B-3647-8137-4C7246675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F78B-6E12-5B4A-88FF-E1E176A7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5C0F-4FEB-D34F-9639-20E7BDC7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54096-75F8-6D43-BE84-72378877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4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D50D8-479C-234E-9A9B-44F892086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FD201-3EEA-A84C-A368-1724F8C02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6F0BD-C1B0-E84F-A2E4-1C8BEE22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EF13-0076-A649-87DE-8CF929E5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AF9F1-D621-3448-B6B9-95EC2D5C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36" y="3429000"/>
            <a:ext cx="66720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19936" y="4197085"/>
            <a:ext cx="6672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25266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3920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2617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360070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72900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770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1993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5321-701F-214B-8DD7-5486DA28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37FF-05BF-A640-A85D-A61A2925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5CCE8-7C3A-4649-8BC5-4673233E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539A-6532-5747-89CD-962B74F7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FE93-B5F8-0942-9E46-E96BBE11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2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A46A-08A3-0044-A14B-08FAEC85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818DF-4C33-5E4A-9D64-16CCB4C21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C2E5E-8733-8447-BFE0-5EA8DE86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C8AE-1F00-FE45-924E-7C9F0236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2B0E-1CAB-DB4A-90C9-D733C7BC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FEDC-C42A-DC42-915A-D8999F5E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12C95-750C-064D-AEE4-8C2D3C1D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30EB-C582-4945-9C3C-7122646E0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D5DFF-5D7B-C34F-8111-E5D35745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471A4-B9BF-3941-ACA3-6FFCEEC3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E3540-189A-7D47-9BDD-769B2552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1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8E86-A144-1648-8A6C-DE41EE55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B279D-3F9C-E545-BDF9-ADF2B31C0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50BE1-5AFD-4449-A302-DC69150FA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1B5D4-107A-094F-98FB-CB2934734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B422B-EE86-434A-AD68-034715299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1163F-38AD-B347-9A4D-CFA7FBF3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42C34-F021-CF4B-9F0F-A9AC889AF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71B5E-746F-BE42-895B-FACBD206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9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597B-D878-294F-BAD1-451B4C19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FE354-7A8F-7149-9D5A-24FBB948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4978C-BDFE-004A-9E52-CBDB2CE1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0FC05-F3E0-8945-BCDC-51B1A16E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0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6834B-A257-A94B-B346-BBD648BC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37C65-DDD1-E549-ADF4-BC290493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834A1-0DEE-5C4F-AA24-5651E060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1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39A3-E78E-F442-9952-4CB0D87B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5E3A-CA01-6D48-9AA4-218727CA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AD1E3-6E89-BE45-B768-6034E7F4B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0AC-0261-9841-9318-6754AC9A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E7BBD-79D3-C348-A150-401796C7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E3136-9CF5-8942-904D-C09527F7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9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025B-2486-2643-A2FE-88A1D820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F6982-EFA1-6A4D-AB8E-00BD36BFE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5A34C-06D5-4D49-81FD-82D46B89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5810C-C00A-4B46-B20B-89AD8807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3F2B3-D838-4B4E-A026-59CCB978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105C1-65CB-7C4E-A83B-295E7F1D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3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541E1-E4B9-964C-8634-42F4DCBB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912D6-3644-EC44-A19E-4EC62EF3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2872-7526-7C44-B506-AF1C515C2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46D3-9715-F742-AD0E-6A0D147C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06499-0ADB-E94D-8B07-6E1A56F9A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CB266-B840-1243-8345-B5576A42C3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19936" y="1885950"/>
            <a:ext cx="6672064" cy="382905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FINAL PROJECT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19936" y="3800475"/>
            <a:ext cx="6272014" cy="791403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GB" sz="4800" b="1" dirty="0">
                <a:solidFill>
                  <a:schemeClr val="tx1"/>
                </a:solidFill>
                <a:latin typeface="+mj-lt"/>
              </a:rPr>
              <a:t>People counting and tracking based on LIDAR data</a:t>
            </a:r>
            <a:endParaRPr lang="en-US" altLang="ko-KR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52D38-B71D-7847-9D96-2FA8200429EB}"/>
              </a:ext>
            </a:extLst>
          </p:cNvPr>
          <p:cNvSpPr txBox="1"/>
          <p:nvPr/>
        </p:nvSpPr>
        <p:spPr>
          <a:xfrm>
            <a:off x="5519936" y="5240215"/>
            <a:ext cx="6566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SURENDER SAMPATH</a:t>
            </a:r>
          </a:p>
          <a:p>
            <a:r>
              <a:rPr lang="en-GB" sz="1600" dirty="0"/>
              <a:t>MSc Internet Of Things</a:t>
            </a:r>
          </a:p>
          <a:p>
            <a:r>
              <a:rPr lang="en-GB" sz="1600" dirty="0"/>
              <a:t>Department of School of Electronic Engineering and Computer Science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239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WORKING OF LIDAR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12254-45D1-AA49-8CA4-C4DEC6A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32723"/>
            <a:ext cx="74676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37B74-DE83-994B-952B-2CF31AB9FF12}"/>
              </a:ext>
            </a:extLst>
          </p:cNvPr>
          <p:cNvSpPr txBox="1"/>
          <p:nvPr/>
        </p:nvSpPr>
        <p:spPr>
          <a:xfrm>
            <a:off x="1728787" y="5400675"/>
            <a:ext cx="890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LIDAR emits light at the surface and measures the time taken for it to reflect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taken by the light signal to bounce back is used calculate the distance of the object.</a:t>
            </a:r>
          </a:p>
        </p:txBody>
      </p:sp>
    </p:spTree>
    <p:extLst>
      <p:ext uri="{BB962C8B-B14F-4D97-AF65-F5344CB8AC3E}">
        <p14:creationId xmlns:p14="http://schemas.microsoft.com/office/powerpoint/2010/main" val="8993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DBSCAN CLUSTERING 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1A158-5605-A840-9E08-BFB8011DCD29}"/>
              </a:ext>
            </a:extLst>
          </p:cNvPr>
          <p:cNvSpPr txBox="1"/>
          <p:nvPr/>
        </p:nvSpPr>
        <p:spPr>
          <a:xfrm>
            <a:off x="1160585" y="1910862"/>
            <a:ext cx="9730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non parametric clustering algorithm known for its ability to identify noise.</a:t>
            </a:r>
            <a:r>
              <a:rPr lang="en-GB" b="1" dirty="0"/>
              <a:t> Density-based spatial clustering of applications with noise</a:t>
            </a:r>
            <a:r>
              <a:rPr lang="en-GB" dirty="0"/>
              <a:t> (</a:t>
            </a:r>
            <a:r>
              <a:rPr lang="en-GB" b="1" dirty="0"/>
              <a:t>DBSCAN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KEY POINTS: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DBSCAN does not require number of clusters as parameter.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MinPts – Number of minimum points required to form a cluster.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l-GR" dirty="0"/>
              <a:t>ε</a:t>
            </a:r>
            <a:r>
              <a:rPr lang="en-GB" dirty="0"/>
              <a:t> Radius – All points fall within the radius forms a cluster.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More suitable than K-Means to this project.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37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RANDOM FOREST CLASSIFER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1A158-5605-A840-9E08-BFB8011DCD29}"/>
              </a:ext>
            </a:extLst>
          </p:cNvPr>
          <p:cNvSpPr txBox="1"/>
          <p:nvPr/>
        </p:nvSpPr>
        <p:spPr>
          <a:xfrm>
            <a:off x="1160585" y="1910862"/>
            <a:ext cx="9730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tree-based ensemble classifier that fits several decision trees on given categories of data. The fundamental concept is the wisdom of trees. </a:t>
            </a:r>
          </a:p>
          <a:p>
            <a:endParaRPr lang="en-GB" dirty="0"/>
          </a:p>
          <a:p>
            <a:r>
              <a:rPr lang="en-GB" dirty="0"/>
              <a:t>KEY POINTS: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F9669-A628-1B4B-B6FA-CE323404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4" y="3133495"/>
            <a:ext cx="973015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2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IMPLEMENTATION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BFC6"/>
            </a:gs>
            <a:gs pos="100000">
              <a:schemeClr val="accent1">
                <a:lumMod val="6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IMPLEMENTATION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implementation of the project is divided into three segments.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7805" y="2931613"/>
            <a:ext cx="1376768" cy="2246783"/>
            <a:chOff x="915494" y="1967970"/>
            <a:chExt cx="1032576" cy="1685087"/>
          </a:xfrm>
          <a:solidFill>
            <a:srgbClr val="002060"/>
          </a:solidFill>
        </p:grpSpPr>
        <p:sp>
          <p:nvSpPr>
            <p:cNvPr id="8" name="Rectangle 7"/>
            <p:cNvSpPr/>
            <p:nvPr/>
          </p:nvSpPr>
          <p:spPr>
            <a:xfrm rot="16200000">
              <a:off x="1346205" y="3051192"/>
              <a:ext cx="339471" cy="864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" name="Up Arrow 4"/>
            <p:cNvSpPr/>
            <p:nvPr/>
          </p:nvSpPr>
          <p:spPr>
            <a:xfrm>
              <a:off x="915494" y="1967970"/>
              <a:ext cx="674364" cy="1685087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6" name="Up Arrow 5"/>
          <p:cNvSpPr/>
          <p:nvPr/>
        </p:nvSpPr>
        <p:spPr>
          <a:xfrm>
            <a:off x="4021289" y="2680536"/>
            <a:ext cx="899152" cy="1279941"/>
          </a:xfrm>
          <a:prstGeom prst="up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5" name="Group 14"/>
          <p:cNvGrpSpPr/>
          <p:nvPr/>
        </p:nvGrpSpPr>
        <p:grpSpPr>
          <a:xfrm>
            <a:off x="5766647" y="2912592"/>
            <a:ext cx="1377279" cy="2265803"/>
            <a:chOff x="3892125" y="1953705"/>
            <a:chExt cx="1032959" cy="1699352"/>
          </a:xfrm>
          <a:solidFill>
            <a:srgbClr val="002060"/>
          </a:solidFill>
        </p:grpSpPr>
        <p:sp>
          <p:nvSpPr>
            <p:cNvPr id="7" name="Up Arrow 6"/>
            <p:cNvSpPr/>
            <p:nvPr/>
          </p:nvSpPr>
          <p:spPr>
            <a:xfrm>
              <a:off x="4250720" y="1953705"/>
              <a:ext cx="674364" cy="1699352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4154518" y="3051192"/>
              <a:ext cx="339471" cy="864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8907" y="1787795"/>
            <a:ext cx="2363917" cy="830997"/>
            <a:chOff x="803640" y="3362835"/>
            <a:chExt cx="2059657" cy="62324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cs typeface="Arial" pitchFamily="34" charset="0"/>
                </a:rPr>
                <a:t>2.TRAINING THE MACHINE LEARNING MODEL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4303" y="3457024"/>
            <a:ext cx="1440160" cy="1077219"/>
            <a:chOff x="803640" y="3362835"/>
            <a:chExt cx="2059657" cy="807914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cs typeface="Arial" pitchFamily="34" charset="0"/>
                </a:rPr>
                <a:t>3.DETECT AND DISPLAY HUMAN COUNT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4859" y="3457025"/>
            <a:ext cx="1440160" cy="627923"/>
            <a:chOff x="803640" y="3362835"/>
            <a:chExt cx="2059657" cy="47094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2"/>
                  </a:solidFill>
                  <a:cs typeface="Arial" pitchFamily="34" charset="0"/>
                </a:rPr>
                <a:t>.   </a:t>
              </a:r>
              <a:endParaRPr lang="ko-KR" altLang="en-US" sz="16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cs typeface="Arial" pitchFamily="34" charset="0"/>
                </a:rPr>
                <a:t>1.DATA WRANGLING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54B5743-0624-674A-AB24-243C5037117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/>
          <a:srcRect l="7404" r="7404"/>
          <a:stretch>
            <a:fillRect/>
          </a:stretch>
        </p:blipFill>
        <p:spPr>
          <a:xfrm>
            <a:off x="3282950" y="4081463"/>
            <a:ext cx="2378075" cy="1744662"/>
          </a:xfrm>
        </p:spPr>
      </p:pic>
    </p:spTree>
    <p:extLst>
      <p:ext uri="{BB962C8B-B14F-4D97-AF65-F5344CB8AC3E}">
        <p14:creationId xmlns:p14="http://schemas.microsoft.com/office/powerpoint/2010/main" val="164000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IMPLEMENTATION FLOWCHART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DA04-6954-3648-9D17-AD7D7A536863}"/>
              </a:ext>
            </a:extLst>
          </p:cNvPr>
          <p:cNvSpPr txBox="1"/>
          <p:nvPr/>
        </p:nvSpPr>
        <p:spPr>
          <a:xfrm>
            <a:off x="1160585" y="1910862"/>
            <a:ext cx="92978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A15D1-8EA1-494D-B25C-082FD27F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45" y="1441450"/>
            <a:ext cx="5749447" cy="484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1.DATA WRANGLING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DA04-6954-3648-9D17-AD7D7A536863}"/>
              </a:ext>
            </a:extLst>
          </p:cNvPr>
          <p:cNvSpPr txBox="1"/>
          <p:nvPr/>
        </p:nvSpPr>
        <p:spPr>
          <a:xfrm>
            <a:off x="1160585" y="1910862"/>
            <a:ext cx="929786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process of transforming raw data into another format that is more appropriate for usage in the later part of the application. </a:t>
            </a:r>
          </a:p>
          <a:p>
            <a:endParaRPr lang="en-GB" dirty="0"/>
          </a:p>
          <a:p>
            <a:r>
              <a:rPr lang="en-GB" dirty="0"/>
              <a:t>STEPS INVOLVED: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All positive and negative samples are collected from the sensor via Ethernet Interface.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Collected datasets are converted into 2D Array using numpy.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The created 2D array is clustered using DBSCAN.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A set of 14 features is extracted from each cluster.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70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1.DATA WRANGLING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DA04-6954-3648-9D17-AD7D7A536863}"/>
              </a:ext>
            </a:extLst>
          </p:cNvPr>
          <p:cNvSpPr txBox="1"/>
          <p:nvPr/>
        </p:nvSpPr>
        <p:spPr>
          <a:xfrm>
            <a:off x="1160585" y="1910862"/>
            <a:ext cx="92978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4EF48-26BF-494C-92F7-151F899E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1515">
            <a:off x="2266950" y="2216150"/>
            <a:ext cx="7658100" cy="242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CBA24-CB9D-A24C-8A77-72011AF2B099}"/>
              </a:ext>
            </a:extLst>
          </p:cNvPr>
          <p:cNvSpPr txBox="1"/>
          <p:nvPr/>
        </p:nvSpPr>
        <p:spPr>
          <a:xfrm>
            <a:off x="3818646" y="1371718"/>
            <a:ext cx="455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KITCHEN</a:t>
            </a:r>
          </a:p>
        </p:txBody>
      </p:sp>
    </p:spTree>
    <p:extLst>
      <p:ext uri="{BB962C8B-B14F-4D97-AF65-F5344CB8AC3E}">
        <p14:creationId xmlns:p14="http://schemas.microsoft.com/office/powerpoint/2010/main" val="400026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1.DATA WRANGLING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DA04-6954-3648-9D17-AD7D7A536863}"/>
              </a:ext>
            </a:extLst>
          </p:cNvPr>
          <p:cNvSpPr txBox="1"/>
          <p:nvPr/>
        </p:nvSpPr>
        <p:spPr>
          <a:xfrm>
            <a:off x="1160585" y="1910862"/>
            <a:ext cx="92978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58617-A7EB-DD42-9255-FAEC5E33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473662"/>
            <a:ext cx="5491163" cy="424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F660C-13D7-BF41-802F-5765AC42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87" y="1473662"/>
            <a:ext cx="5491163" cy="424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BED35-D262-D14E-A495-0966AA2A361B}"/>
              </a:ext>
            </a:extLst>
          </p:cNvPr>
          <p:cNvSpPr txBox="1"/>
          <p:nvPr/>
        </p:nvSpPr>
        <p:spPr>
          <a:xfrm>
            <a:off x="1923318" y="1151323"/>
            <a:ext cx="21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04EBF-548F-0347-86D5-59A93A6F89AE}"/>
              </a:ext>
            </a:extLst>
          </p:cNvPr>
          <p:cNvSpPr txBox="1"/>
          <p:nvPr/>
        </p:nvSpPr>
        <p:spPr>
          <a:xfrm>
            <a:off x="7888714" y="1151323"/>
            <a:ext cx="21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CLUSTERING</a:t>
            </a:r>
          </a:p>
        </p:txBody>
      </p:sp>
    </p:spTree>
    <p:extLst>
      <p:ext uri="{BB962C8B-B14F-4D97-AF65-F5344CB8AC3E}">
        <p14:creationId xmlns:p14="http://schemas.microsoft.com/office/powerpoint/2010/main" val="372610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2.TRAINING THE MACHINE LEARNING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F44D5-91FF-F44A-A9F9-056AECC4A828}"/>
              </a:ext>
            </a:extLst>
          </p:cNvPr>
          <p:cNvSpPr txBox="1"/>
          <p:nvPr/>
        </p:nvSpPr>
        <p:spPr>
          <a:xfrm>
            <a:off x="1160585" y="1910862"/>
            <a:ext cx="929786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STEPS INVOLVED: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Collect the positive samples.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Collect the negative samples.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Categorise positive cluster feature samples as 1.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Categorise negative cluster feature samples as 0.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GB" dirty="0"/>
              <a:t>The derived 14 features from the clusters is fed to the model.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B756D-7E96-C740-A815-EEC1C5F0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84" y="1401763"/>
            <a:ext cx="9183566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4461"/>
            <a:ext cx="4618892" cy="1875692"/>
          </a:xfrm>
        </p:spPr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SECTIONS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2032CB-9D22-BE42-A845-7002AD126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7507" y="2567354"/>
            <a:ext cx="4970585" cy="2766646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CONCEPTS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EVALUATION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DEMONSTRATION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8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2.TRAINING THE MACHINE LEARNING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A51CF-4763-1C4B-93DB-83D7DA92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014538"/>
            <a:ext cx="8210550" cy="4443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86B2F-51B4-2D45-8D95-B890B66D3253}"/>
              </a:ext>
            </a:extLst>
          </p:cNvPr>
          <p:cNvSpPr txBox="1"/>
          <p:nvPr/>
        </p:nvSpPr>
        <p:spPr>
          <a:xfrm>
            <a:off x="4843463" y="1471613"/>
            <a:ext cx="254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COLLECTION SETUP</a:t>
            </a:r>
          </a:p>
        </p:txBody>
      </p:sp>
    </p:spTree>
    <p:extLst>
      <p:ext uri="{BB962C8B-B14F-4D97-AF65-F5344CB8AC3E}">
        <p14:creationId xmlns:p14="http://schemas.microsoft.com/office/powerpoint/2010/main" val="2073883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2.TRAINING THE MACHINE LEARNING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3996-9E5C-4C48-AA1E-42F7DC2A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641475"/>
            <a:ext cx="5686424" cy="443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48895F-211A-5B4D-A45C-6366870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41475"/>
            <a:ext cx="5848351" cy="4432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4A0441-B120-BB4D-AD11-B2A15EC17AA7}"/>
              </a:ext>
            </a:extLst>
          </p:cNvPr>
          <p:cNvSpPr txBox="1"/>
          <p:nvPr/>
        </p:nvSpPr>
        <p:spPr>
          <a:xfrm>
            <a:off x="3542511" y="1102433"/>
            <a:ext cx="575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PERIMETER SETUP TO COLLECT POSITIVE SAMPLES</a:t>
            </a:r>
          </a:p>
        </p:txBody>
      </p:sp>
    </p:spTree>
    <p:extLst>
      <p:ext uri="{BB962C8B-B14F-4D97-AF65-F5344CB8AC3E}">
        <p14:creationId xmlns:p14="http://schemas.microsoft.com/office/powerpoint/2010/main" val="55335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3.DETECT AND DISPLAY THE HUMAN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DE2D0-2BAA-C24A-B273-DC14E159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517650"/>
            <a:ext cx="9728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3.DETECT AND DISPLAY THE HUMAN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C4907-B155-7D49-ADBB-D08C70CC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3" y="1498599"/>
            <a:ext cx="7856112" cy="45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GB" altLang="ko-KR" dirty="0">
                <a:solidFill>
                  <a:schemeClr val="tx1"/>
                </a:solidFill>
              </a:rPr>
              <a:t>3.DETECT AND DISPLAY THE HUMANCOUNT - VIDEO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Online Media 2" descr="Screen Recording 2019-08-23 at 00.13.52">
            <a:hlinkClick r:id="" action="ppaction://media"/>
            <a:extLst>
              <a:ext uri="{FF2B5EF4-FFF2-40B4-BE49-F238E27FC236}">
                <a16:creationId xmlns:a16="http://schemas.microsoft.com/office/drawing/2014/main" id="{1ECD1CA7-A099-7742-8AF3-B7D80F3D7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373" y="945248"/>
            <a:ext cx="10188575" cy="5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EVALUATION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0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EVALUATION – FEATURE IMPORTANCE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2CA28-578E-3A4F-A590-2856A9F8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81" y="1543050"/>
            <a:ext cx="8158038" cy="51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FC6"/>
            </a:gs>
            <a:gs pos="100000">
              <a:schemeClr val="accent1">
                <a:lumMod val="6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EVALUATION METRICS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66805"/>
              </p:ext>
            </p:extLst>
          </p:nvPr>
        </p:nvGraphicFramePr>
        <p:xfrm>
          <a:off x="702244" y="1892829"/>
          <a:ext cx="10787512" cy="414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94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41120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PARAMETER</a:t>
                      </a:r>
                      <a:endParaRPr lang="ko-KR" altLang="en-US" sz="190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Model evaluation is performed by quantifying the quality of predictions using scikit API’s.</a:t>
                      </a:r>
                    </a:p>
                    <a:p>
                      <a:pPr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atin typeface="+mn-lt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rgbClr val="179A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PRECISION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72.50%</a:t>
                      </a:r>
                      <a:endParaRPr lang="ko-KR" altLang="en-US" sz="53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APPLICATION DETECTION ACCURACY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78.25%</a:t>
                      </a:r>
                      <a:endParaRPr lang="ko-KR" altLang="en-US" sz="53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AUC SCORE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78.08%</a:t>
                      </a:r>
                      <a:endParaRPr lang="ko-KR" altLang="en-US" sz="53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86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EVALUATION METRICS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20976-8374-C14E-A75B-4D1684E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430093"/>
            <a:ext cx="93345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86A33-E241-DD44-A438-2657CDF8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877893"/>
            <a:ext cx="9334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5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DEMONSTRATION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9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INTRODUCTION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55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CONCLUSION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07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CONCLUSION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FINDINGS: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Proof of concept that can be extended to other applications.</a:t>
            </a:r>
          </a:p>
          <a:p>
            <a:pPr marL="342900" indent="-342900">
              <a:buFontTx/>
              <a:buAutoNum type="arabicPeriod"/>
            </a:pPr>
            <a:r>
              <a:rPr lang="en-GB" dirty="0"/>
              <a:t>Major drawback of the project was occlusion. </a:t>
            </a:r>
          </a:p>
          <a:p>
            <a:pPr marL="342900" indent="-342900">
              <a:buAutoNum type="arabicPeriod"/>
            </a:pPr>
            <a:r>
              <a:rPr lang="en-GB" dirty="0"/>
              <a:t>False negatives and False positives decreased significantly when trained in predefined area. </a:t>
            </a:r>
          </a:p>
          <a:p>
            <a:pPr marL="342900" indent="-342900">
              <a:buAutoNum type="arabicPeriod"/>
            </a:pPr>
            <a:r>
              <a:rPr lang="en-GB" dirty="0"/>
              <a:t>Collection of positive samples was difficult and time consuming.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FUTURE SCOPE: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 of special algorithms like Kalman to avoid occlusion.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Investigate other low power LIDAR’s.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Extend the application to clinical locomotion analysis and activity recognition.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advantage of cloud based machine learning tools.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7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470807"/>
            <a:ext cx="12192000" cy="76808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7" y="4238892"/>
            <a:ext cx="12192000" cy="384043"/>
          </a:xfrm>
        </p:spPr>
        <p:txBody>
          <a:bodyPr>
            <a:noAutofit/>
          </a:bodyPr>
          <a:lstStyle/>
          <a:p>
            <a:pPr lvl="0"/>
            <a:endParaRPr lang="en-US" altLang="ko-KR" sz="4400" dirty="0">
              <a:solidFill>
                <a:schemeClr val="tx1"/>
              </a:solidFill>
            </a:endParaRPr>
          </a:p>
          <a:p>
            <a:pPr lvl="0"/>
            <a:r>
              <a:rPr lang="en-US" altLang="ko-KR" sz="4400" dirty="0">
                <a:solidFill>
                  <a:schemeClr val="tx1"/>
                </a:solidFill>
              </a:rPr>
              <a:t>ANY QUESTIONS?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68805" y="2579214"/>
            <a:ext cx="865412" cy="865412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C3A9FC0-DCE0-5248-9D65-60917B900CBC}"/>
              </a:ext>
            </a:extLst>
          </p:cNvPr>
          <p:cNvSpPr txBox="1"/>
          <p:nvPr/>
        </p:nvSpPr>
        <p:spPr>
          <a:xfrm>
            <a:off x="9237785" y="5978769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Surender Sampath</a:t>
            </a:r>
          </a:p>
          <a:p>
            <a:r>
              <a:rPr lang="en-US" dirty="0"/>
              <a:t>ec18473@qmul.ac.uk</a:t>
            </a:r>
          </a:p>
        </p:txBody>
      </p:sp>
    </p:spTree>
    <p:extLst>
      <p:ext uri="{BB962C8B-B14F-4D97-AF65-F5344CB8AC3E}">
        <p14:creationId xmlns:p14="http://schemas.microsoft.com/office/powerpoint/2010/main" val="7950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Indoor localisation </a:t>
            </a:r>
            <a:r>
              <a:rPr lang="en-GB" dirty="0"/>
              <a:t>is a concept of knowing the exact position of the people and objects where satellite technologies fail to work in places like multi-storey building and undergrounds.</a:t>
            </a:r>
          </a:p>
          <a:p>
            <a:endParaRPr lang="en-GB" dirty="0"/>
          </a:p>
          <a:p>
            <a:r>
              <a:rPr lang="en-GB" dirty="0"/>
              <a:t>Applications: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Location based Ads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Indoor Navigation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Augmented reality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Self driving robots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Asset tracking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Patient Rehabilitation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Hotel room 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Activity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9399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Commonly used technologies in indoor positioning system are :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Wi-Fi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WAP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Bluetooth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Camera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Principle : These technologies were based on the principle of RSSI(Received signal strength Indicator).</a:t>
            </a:r>
          </a:p>
          <a:p>
            <a:endParaRPr lang="en-GB" dirty="0"/>
          </a:p>
          <a:p>
            <a:r>
              <a:rPr lang="en-GB" dirty="0"/>
              <a:t>DISADVATAGES: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Radio Interference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Poor Accuracy(metres)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Requirement to wear on body sensors(except camera).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50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project proposes an alternative solution of using LIDAR.</a:t>
            </a:r>
          </a:p>
          <a:p>
            <a:endParaRPr lang="en-GB" dirty="0"/>
          </a:p>
          <a:p>
            <a:r>
              <a:rPr lang="en-GB" dirty="0"/>
              <a:t>ADVANTAGES :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Ultrawideband device – No communication interference.</a:t>
            </a:r>
          </a:p>
          <a:p>
            <a:pPr marL="342900" indent="-342900">
              <a:buAutoNum type="arabicPeriod"/>
            </a:pPr>
            <a:r>
              <a:rPr lang="en-GB" dirty="0"/>
              <a:t>No need of on body sensors.</a:t>
            </a:r>
          </a:p>
          <a:p>
            <a:pPr marL="342900" indent="-342900">
              <a:buAutoNum type="arabicPeriod"/>
            </a:pPr>
            <a:r>
              <a:rPr lang="en-GB" dirty="0"/>
              <a:t>Accuracy within cms.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r>
              <a:rPr lang="en-GB" dirty="0"/>
              <a:t>Reasons for choosing HOKUYO LIDAR:</a:t>
            </a:r>
          </a:p>
          <a:p>
            <a:pPr marL="342900" indent="-342900">
              <a:buAutoNum type="arabicPeriod"/>
            </a:pPr>
            <a:r>
              <a:rPr lang="en-GB" dirty="0"/>
              <a:t>2D </a:t>
            </a:r>
          </a:p>
          <a:p>
            <a:pPr marL="342900" indent="-342900">
              <a:buAutoNum type="arabicPeriod"/>
            </a:pPr>
            <a:r>
              <a:rPr lang="en-GB" dirty="0"/>
              <a:t>Popular among robotic applications.</a:t>
            </a:r>
          </a:p>
          <a:p>
            <a:pPr marL="342900" indent="-342900">
              <a:buAutoNum type="arabicPeriod"/>
            </a:pPr>
            <a:r>
              <a:rPr lang="en-GB" dirty="0"/>
              <a:t>Works in diverse operating conditions.</a:t>
            </a:r>
          </a:p>
          <a:p>
            <a:pPr marL="342900" indent="-342900">
              <a:buAutoNum type="arabicPeriod"/>
            </a:pPr>
            <a:r>
              <a:rPr lang="en-GB" dirty="0"/>
              <a:t>Laser sensing is computationally feasible.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23BC5-E20E-164D-B824-C9227951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11" y="1910862"/>
            <a:ext cx="3571142" cy="35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OBJECTIVE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objective of the project is to create an application to detect and count the number of humans present in the kitchen environment using LIDAR as a sensor of measurement.</a:t>
            </a:r>
          </a:p>
          <a:p>
            <a:endParaRPr lang="en-GB" dirty="0"/>
          </a:p>
          <a:p>
            <a:r>
              <a:rPr lang="en-GB" dirty="0"/>
              <a:t>AIM: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Use real-world data to train the supervised machine learning model for human detection.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To successfully track multiple people, present in the environment.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/>
              <a:t>To successfully count the number of people, present without occlusion.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2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ko-KR" dirty="0">
                <a:solidFill>
                  <a:schemeClr val="tx1"/>
                </a:solidFill>
              </a:rPr>
              <a:t>SYSTEM 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57E5-8043-FD4A-BF1A-3A6843A23E95}"/>
              </a:ext>
            </a:extLst>
          </p:cNvPr>
          <p:cNvSpPr txBox="1"/>
          <p:nvPr/>
        </p:nvSpPr>
        <p:spPr>
          <a:xfrm>
            <a:off x="1160585" y="1910862"/>
            <a:ext cx="973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F1C1C-2ED4-2241-90B8-4B7ACE65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65250"/>
            <a:ext cx="8940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CONCEPTS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3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719</Words>
  <Application>Microsoft Macintosh PowerPoint</Application>
  <PresentationFormat>Widescreen</PresentationFormat>
  <Paragraphs>157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Surender Sampath</dc:creator>
  <cp:lastModifiedBy>Surender Sampath</cp:lastModifiedBy>
  <cp:revision>37</cp:revision>
  <dcterms:created xsi:type="dcterms:W3CDTF">2019-08-22T15:57:07Z</dcterms:created>
  <dcterms:modified xsi:type="dcterms:W3CDTF">2019-08-23T00:19:09Z</dcterms:modified>
</cp:coreProperties>
</file>